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786" r:id="rId3"/>
    <p:sldId id="761" r:id="rId4"/>
    <p:sldId id="777" r:id="rId5"/>
    <p:sldId id="770" r:id="rId6"/>
    <p:sldId id="800" r:id="rId7"/>
    <p:sldId id="762" r:id="rId8"/>
    <p:sldId id="775" r:id="rId9"/>
    <p:sldId id="764" r:id="rId10"/>
    <p:sldId id="820" r:id="rId11"/>
    <p:sldId id="784" r:id="rId12"/>
    <p:sldId id="759" r:id="rId13"/>
    <p:sldId id="798" r:id="rId14"/>
    <p:sldId id="819" r:id="rId15"/>
    <p:sldId id="766" r:id="rId16"/>
    <p:sldId id="776" r:id="rId17"/>
    <p:sldId id="802" r:id="rId18"/>
    <p:sldId id="803" r:id="rId19"/>
    <p:sldId id="778" r:id="rId20"/>
    <p:sldId id="7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D67F5-7EAB-4752-B948-0B863C126AE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0864D-15F0-4901-8078-08B59B8E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8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D450-D188-4AE4-7550-F4A1900A7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4CD92-F750-463B-C007-23A478A4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92118-42A9-BA03-992D-C06C1980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5832-D60B-2BA6-4AF9-23D600F3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DCAF-B0F2-C7FB-AC77-6D5F46F7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6839-3908-082A-8260-6A62E2A68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53681-483F-9281-9E51-126EC20F6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F792C-394C-8552-CB89-981AAA9E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F17F-064A-26E1-30FF-2FDAC3FF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BB1E7-27E9-8AC8-2A1B-E750E2B1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7244D-9DC1-A921-FF2E-829EC318E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457C3-5370-941B-324A-EBCF23070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FC50E-06BF-C1F7-63EF-9BB23015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47E12-8937-4B05-58D6-EE45292A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AEF73-0A9D-66C9-0108-2BE63AE4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3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90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094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90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81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B745-99A4-C3D3-7CF7-57D3F62F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8A656-76FE-A67F-D9C5-E2A23E59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11A2-0796-313A-B365-42FC8C28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D80C0-2680-7F53-7C6A-74C85A3D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8A125-38F8-85D0-E042-B5B134C7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9A61-1E16-47B8-FB2A-BF125775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CA309-B47A-E014-07EF-BE9768DE1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C1FFE-05B3-6FF5-4162-632EB1D4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01751-CB58-140A-5CD9-79C35FDB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A6A19-907D-210D-CE6A-D8AB479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3B7C-3AA8-5482-BA57-77A2D2ED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B788-0785-EFEF-99BF-DF35CD52C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6CD7F-9252-38CA-ECFB-A03CF4B36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5EE1-52BD-75C9-0221-BF67809F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E0A34-1758-7E53-9843-0505214F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A6FC2-0449-8907-B73B-5C425CCD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3101-444B-7520-8C0E-C3054A51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A13C0-8FAA-9A7F-8CF8-6B9DA1F79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42916-EA11-C57C-A105-20CEC382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6C78C-6BCA-5BF8-CF74-DC139C5A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9669D-C1CF-C984-9EF6-E3344AE2B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A780F-67FA-DE32-EB3B-4C4AE4B8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7F1E3-51AB-BC71-8B75-7F144EF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F1773-220E-ED21-6E89-CB19A99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1581-B417-E292-30C3-8F1F1D68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350A0-6C56-D88C-7579-6E588C47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5CA2C-5DE7-E9DB-01E4-0D429139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E7B15-486C-5ECB-71C4-4D92CAEB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0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E8867-AA98-B6BB-2279-A64D8782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AC3EB-E60C-A79A-5B08-89C15226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2149B-8D4A-46B2-F44A-626E7EA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E95C-7AD2-E733-E4F2-FB25F48C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E178-07E4-35CC-455D-CE68AADB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AD2BC-198F-5D4D-8EDD-874EF4576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B53C9-FE7C-74E7-7118-5ADB5D59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C8662-BF9E-A169-11ED-B2ACF7EE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25FAA-442A-1EDB-A2FF-45E45A66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529E-841F-F068-E533-0910F105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BA308-C8EB-035A-4654-F56620A62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C8085-8499-0057-33DC-64FF1AF8B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95FE-0BC3-FA0D-F32A-83B861B5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7C92B-FF4A-37ED-632C-02F2FA94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CDAF4-7DF9-7594-27E3-16F87B65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6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856C7-2264-8B20-CC95-2A9016AC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F95CF-D622-A707-21CA-1C3BFA43A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FBA68-61F9-132F-7C18-D6B9883CD3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57348-77F3-46BC-BE0D-4E402E98E35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A807-84D2-FD98-2706-DE27DFED4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BFD18-6D8F-35C6-1C1B-14EF37545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623BB-3799-4C96-AF2C-C56982B40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0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7"/>
          <p:cNvSpPr txBox="1">
            <a:spLocks noChangeArrowheads="1"/>
          </p:cNvSpPr>
          <p:nvPr userDrawn="1"/>
        </p:nvSpPr>
        <p:spPr bwMode="auto">
          <a:xfrm>
            <a:off x="5080000" y="-34925"/>
            <a:ext cx="203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8000"/>
                </a:solidFill>
                <a:cs typeface="Arial" charset="0"/>
              </a:rPr>
              <a:t>UNCLASSIFIED / FOUO</a:t>
            </a:r>
          </a:p>
        </p:txBody>
      </p:sp>
      <p:sp>
        <p:nvSpPr>
          <p:cNvPr id="8" name="Text Box 27"/>
          <p:cNvSpPr txBox="1">
            <a:spLocks noChangeArrowheads="1"/>
          </p:cNvSpPr>
          <p:nvPr userDrawn="1"/>
        </p:nvSpPr>
        <p:spPr bwMode="auto">
          <a:xfrm>
            <a:off x="5080000" y="6629400"/>
            <a:ext cx="203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8000"/>
                </a:solidFill>
                <a:cs typeface="Arial" charset="0"/>
              </a:rPr>
              <a:t>UNCLASSIFIED / FOUO</a:t>
            </a:r>
          </a:p>
        </p:txBody>
      </p:sp>
      <p:sp>
        <p:nvSpPr>
          <p:cNvPr id="10" name="Slide Number Placeholder 10"/>
          <p:cNvSpPr txBox="1">
            <a:spLocks/>
          </p:cNvSpPr>
          <p:nvPr userDrawn="1"/>
        </p:nvSpPr>
        <p:spPr>
          <a:xfrm>
            <a:off x="11507538" y="6538913"/>
            <a:ext cx="684463" cy="415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accent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349C38C-F948-402A-8CEF-BD2E65F41B1E}" type="slidenum">
              <a:rPr lang="en-US" sz="1000" smtClean="0">
                <a:solidFill>
                  <a:srgbClr val="002060"/>
                </a:solidFill>
              </a:rPr>
              <a:pPr/>
              <a:t>‹#›</a:t>
            </a:fld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1" name="Line 3"/>
          <p:cNvSpPr>
            <a:spLocks noChangeShapeType="1"/>
          </p:cNvSpPr>
          <p:nvPr userDrawn="1"/>
        </p:nvSpPr>
        <p:spPr bwMode="auto">
          <a:xfrm>
            <a:off x="357717" y="839788"/>
            <a:ext cx="11453283" cy="0"/>
          </a:xfrm>
          <a:prstGeom prst="line">
            <a:avLst/>
          </a:prstGeom>
          <a:noFill/>
          <a:ln w="63500">
            <a:solidFill>
              <a:srgbClr val="0056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Line 4"/>
          <p:cNvSpPr>
            <a:spLocks noChangeShapeType="1"/>
          </p:cNvSpPr>
          <p:nvPr userDrawn="1"/>
        </p:nvSpPr>
        <p:spPr bwMode="auto">
          <a:xfrm>
            <a:off x="357717" y="6367463"/>
            <a:ext cx="11453283" cy="0"/>
          </a:xfrm>
          <a:prstGeom prst="line">
            <a:avLst/>
          </a:prstGeom>
          <a:noFill/>
          <a:ln w="63500">
            <a:solidFill>
              <a:srgbClr val="0C2D83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srgbClr val="000000"/>
              </a:solidFill>
              <a:latin typeface="Gill Sans" charset="0"/>
              <a:cs typeface="Arial" charset="0"/>
              <a:sym typeface="Gill San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3" y="87258"/>
            <a:ext cx="867735" cy="658368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" y="44200"/>
            <a:ext cx="12191999" cy="77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45000" y="6385427"/>
            <a:ext cx="33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Always On Mission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86992" y="79375"/>
            <a:ext cx="1133617" cy="7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tephen.thomas.36@us.af.mil" TargetMode="Externa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 kern="0" dirty="0">
                <a:solidFill>
                  <a:prstClr val="black"/>
                </a:solidFill>
                <a:latin typeface="Rockwell" pitchFamily="18" charset="0"/>
              </a:rPr>
              <a:t>The Air Dominance Center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D878B77-2687-6147-0F92-7C2A1F668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72" y="1652966"/>
            <a:ext cx="4843728" cy="3552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2B09C1-7B83-0BE5-4A5B-2525A2FF12C0}"/>
              </a:ext>
            </a:extLst>
          </p:cNvPr>
          <p:cNvSpPr txBox="1"/>
          <p:nvPr/>
        </p:nvSpPr>
        <p:spPr>
          <a:xfrm>
            <a:off x="899943" y="5153917"/>
            <a:ext cx="10392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Savannah Combat Readiness Training Center (CRTC)</a:t>
            </a:r>
          </a:p>
          <a:p>
            <a:pPr algn="ctr"/>
            <a:r>
              <a:rPr lang="en-US" sz="2800" b="1" dirty="0"/>
              <a:t>Senior Leader Brief</a:t>
            </a:r>
            <a:endParaRPr lang="en-US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6599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 kern="0" dirty="0">
                <a:solidFill>
                  <a:prstClr val="black"/>
                </a:solidFill>
                <a:latin typeface="Rockwell" pitchFamily="18" charset="0"/>
              </a:rPr>
              <a:t>National Defense Strategy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599D667-3ACF-2B25-0F6B-D5B5BD8C2FB9}"/>
              </a:ext>
            </a:extLst>
          </p:cNvPr>
          <p:cNvSpPr txBox="1"/>
          <p:nvPr/>
        </p:nvSpPr>
        <p:spPr>
          <a:xfrm>
            <a:off x="526734" y="1590845"/>
            <a:ext cx="4910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Defend the Homeland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B9426-187B-75EC-9AE3-BA68EF6F2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807" y="3206972"/>
            <a:ext cx="2880115" cy="20279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BAFB58-DFBF-D1AE-32E7-936ACC22A8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64" t="32000" r="68248" b="22695"/>
          <a:stretch/>
        </p:blipFill>
        <p:spPr>
          <a:xfrm>
            <a:off x="13203194" y="1531726"/>
            <a:ext cx="2002311" cy="1358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920816-26B9-CD6B-8D8B-CDFB0C32A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787" y="5064471"/>
            <a:ext cx="1894167" cy="1270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972EF-56AA-8698-9CFF-D36EDCA25F1C}"/>
              </a:ext>
            </a:extLst>
          </p:cNvPr>
          <p:cNvSpPr txBox="1"/>
          <p:nvPr/>
        </p:nvSpPr>
        <p:spPr>
          <a:xfrm>
            <a:off x="12415639" y="3187269"/>
            <a:ext cx="324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$110+M annual flying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43308-7F5F-7C68-FFE4-13155BCC7452}"/>
              </a:ext>
            </a:extLst>
          </p:cNvPr>
          <p:cNvSpPr txBox="1"/>
          <p:nvPr/>
        </p:nvSpPr>
        <p:spPr>
          <a:xfrm>
            <a:off x="6625072" y="1576809"/>
            <a:ext cx="49104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Deter Strategic Attack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endParaRPr lang="en-US" sz="2400" b="1" dirty="0"/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87957-859C-AD04-A6FF-01A23B1D7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218" y="2650644"/>
            <a:ext cx="2639931" cy="3049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79E28-A2C5-7DDB-7E73-41D70C84E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657" y="4725448"/>
            <a:ext cx="3139712" cy="2011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81C5E-E412-FFA1-0A99-9FF560DB1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734" y="2226896"/>
            <a:ext cx="4273559" cy="240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CA1DF8-F89C-9BEE-55FE-A01847AD805C}"/>
              </a:ext>
            </a:extLst>
          </p:cNvPr>
          <p:cNvSpPr txBox="1"/>
          <p:nvPr/>
        </p:nvSpPr>
        <p:spPr>
          <a:xfrm>
            <a:off x="6033616" y="2705205"/>
            <a:ext cx="2512976" cy="24622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/>
              <a:t>Maverick Armistice 2025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69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Battlespace Relevance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2FDFC3-3532-F40E-D3A4-AB1414140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854" y="1790089"/>
            <a:ext cx="6263094" cy="4792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7CB69-5E7A-6C30-5502-BDCF15E849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l="9065" t="16978" r="69813" b="11745"/>
          <a:stretch/>
        </p:blipFill>
        <p:spPr>
          <a:xfrm>
            <a:off x="4410172" y="2421737"/>
            <a:ext cx="4692974" cy="2969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4BF36-D33E-41D9-1FBE-983ABBB6A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</a:blip>
          <a:srcRect l="8862" t="21963" r="76411" b="6121"/>
          <a:stretch/>
        </p:blipFill>
        <p:spPr>
          <a:xfrm>
            <a:off x="5440608" y="3584073"/>
            <a:ext cx="1168141" cy="10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5B0A6C7B-2CFE-CC22-9E4F-C49A4CBBE060}"/>
              </a:ext>
            </a:extLst>
          </p:cNvPr>
          <p:cNvSpPr/>
          <p:nvPr/>
        </p:nvSpPr>
        <p:spPr>
          <a:xfrm rot="2730647">
            <a:off x="-861246" y="3945115"/>
            <a:ext cx="7008719" cy="697786"/>
          </a:xfrm>
          <a:prstGeom prst="leftRightArrow">
            <a:avLst>
              <a:gd name="adj1" fmla="val 50000"/>
              <a:gd name="adj2" fmla="val 89579"/>
            </a:avLst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 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92C2A-A529-3F71-D9BB-EFFD21311417}"/>
              </a:ext>
            </a:extLst>
          </p:cNvPr>
          <p:cNvSpPr txBox="1"/>
          <p:nvPr/>
        </p:nvSpPr>
        <p:spPr>
          <a:xfrm>
            <a:off x="1107618" y="1870233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SFE – Maple Thunder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01680-B850-B29F-F10E-5C9334BE0A52}"/>
              </a:ext>
            </a:extLst>
          </p:cNvPr>
          <p:cNvSpPr txBox="1"/>
          <p:nvPr/>
        </p:nvSpPr>
        <p:spPr>
          <a:xfrm>
            <a:off x="1448266" y="2233543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Raptor Dawn 24-1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6E63E-09B5-B341-B9DC-81DCD0F6D15D}"/>
              </a:ext>
            </a:extLst>
          </p:cNvPr>
          <p:cNvSpPr txBox="1"/>
          <p:nvPr/>
        </p:nvSpPr>
        <p:spPr>
          <a:xfrm>
            <a:off x="2156568" y="2954716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 – Agile Rage 24-1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7ADF2-5E21-5219-B1B9-C54EC2CFAD68}"/>
              </a:ext>
            </a:extLst>
          </p:cNvPr>
          <p:cNvSpPr txBox="1"/>
          <p:nvPr/>
        </p:nvSpPr>
        <p:spPr>
          <a:xfrm>
            <a:off x="2512789" y="3311074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Combat 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D555E-3686-9D7B-095D-E3B2F636499D}"/>
              </a:ext>
            </a:extLst>
          </p:cNvPr>
          <p:cNvSpPr txBox="1"/>
          <p:nvPr/>
        </p:nvSpPr>
        <p:spPr>
          <a:xfrm>
            <a:off x="3838860" y="4647492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Strike Force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016E7-2D21-5E2D-A3EC-A5FA1A67956A}"/>
              </a:ext>
            </a:extLst>
          </p:cNvPr>
          <p:cNvSpPr txBox="1"/>
          <p:nvPr/>
        </p:nvSpPr>
        <p:spPr>
          <a:xfrm>
            <a:off x="4474436" y="5303669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EX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Steeler Surge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1806B-A924-5AA8-E02A-7D661370A4E8}"/>
              </a:ext>
            </a:extLst>
          </p:cNvPr>
          <p:cNvSpPr txBox="1"/>
          <p:nvPr/>
        </p:nvSpPr>
        <p:spPr>
          <a:xfrm>
            <a:off x="9908602" y="3419366"/>
            <a:ext cx="5913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FY24 – Exercise Flying Calendar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26A91-6F0A-CF12-F5CD-0110B0A23A6E}"/>
              </a:ext>
            </a:extLst>
          </p:cNvPr>
          <p:cNvSpPr txBox="1"/>
          <p:nvPr/>
        </p:nvSpPr>
        <p:spPr>
          <a:xfrm>
            <a:off x="774570" y="1495508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Blitz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995B5-2427-7EED-A68A-C72E6D3F6F09}"/>
              </a:ext>
            </a:extLst>
          </p:cNvPr>
          <p:cNvSpPr txBox="1"/>
          <p:nvPr/>
        </p:nvSpPr>
        <p:spPr>
          <a:xfrm>
            <a:off x="3138187" y="3996882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USN Ex – Combat Dragon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1" name="Picture 20" descr="A picture containing grass, outdoor, nature, way&#10;&#10;Description automatically generated">
            <a:extLst>
              <a:ext uri="{FF2B5EF4-FFF2-40B4-BE49-F238E27FC236}">
                <a16:creationId xmlns:a16="http://schemas.microsoft.com/office/drawing/2014/main" id="{3A5F24A9-EAD2-A155-A83E-84B4F73C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71" y="4456613"/>
            <a:ext cx="2299098" cy="152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ADF89F-BA02-E90C-D7D8-C894678C3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691385"/>
            <a:ext cx="2245021" cy="1247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502E40-DFD3-661C-57DF-34A0ADA5E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308" y="2703992"/>
            <a:ext cx="2346107" cy="1573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A helicopter on a field&#10;&#10;Description automatically generated with medium confidence">
            <a:extLst>
              <a:ext uri="{FF2B5EF4-FFF2-40B4-BE49-F238E27FC236}">
                <a16:creationId xmlns:a16="http://schemas.microsoft.com/office/drawing/2014/main" id="{560D6737-837C-53C0-A663-0C4864CB5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77" y="5361250"/>
            <a:ext cx="1995933" cy="135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28CE0C6-4082-8100-3F5F-77C63CE37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64" t="32000" r="68248" b="22695"/>
          <a:stretch/>
        </p:blipFill>
        <p:spPr>
          <a:xfrm>
            <a:off x="138207" y="4045280"/>
            <a:ext cx="1823879" cy="1157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B8F2FC-3C8C-6466-8C7F-BD15E29CD673}"/>
              </a:ext>
            </a:extLst>
          </p:cNvPr>
          <p:cNvSpPr txBox="1"/>
          <p:nvPr/>
        </p:nvSpPr>
        <p:spPr>
          <a:xfrm>
            <a:off x="4143471" y="4968038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Sentry Savannah 23-1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1EDC7-4AAA-5714-2245-04232CD1FEA9}"/>
              </a:ext>
            </a:extLst>
          </p:cNvPr>
          <p:cNvSpPr txBox="1"/>
          <p:nvPr/>
        </p:nvSpPr>
        <p:spPr>
          <a:xfrm>
            <a:off x="5709278" y="6569899"/>
            <a:ext cx="5913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 training objectives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B2948-339F-8911-1C9F-F7EF426804B3}"/>
              </a:ext>
            </a:extLst>
          </p:cNvPr>
          <p:cNvSpPr txBox="1"/>
          <p:nvPr/>
        </p:nvSpPr>
        <p:spPr>
          <a:xfrm>
            <a:off x="2814615" y="3643893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Southern Strike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A66681-97D9-6D33-9D5E-DFD04BE3A90E}"/>
              </a:ext>
            </a:extLst>
          </p:cNvPr>
          <p:cNvSpPr txBox="1"/>
          <p:nvPr/>
        </p:nvSpPr>
        <p:spPr>
          <a:xfrm>
            <a:off x="3512343" y="4328953"/>
            <a:ext cx="350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 – Agile Rage 24-2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9F1590-B265-13CF-1B1F-456120CB36BA}"/>
              </a:ext>
            </a:extLst>
          </p:cNvPr>
          <p:cNvSpPr txBox="1"/>
          <p:nvPr/>
        </p:nvSpPr>
        <p:spPr>
          <a:xfrm>
            <a:off x="5141059" y="5973155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</a:t>
            </a:r>
            <a:r>
              <a:rPr lang="en-US" sz="2400" b="1" dirty="0">
                <a:latin typeface="Calibri" panose="020F0502020204030204"/>
              </a:rPr>
              <a:t>EX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Raptor Dawn 24-2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A67B25-2120-D24C-1D49-3556CDD54AE7}"/>
              </a:ext>
            </a:extLst>
          </p:cNvPr>
          <p:cNvSpPr txBox="1"/>
          <p:nvPr/>
        </p:nvSpPr>
        <p:spPr>
          <a:xfrm>
            <a:off x="1828560" y="2592094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Guerrilla Takedown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B2089-ACCE-2F9D-4A7B-27952781F7AC}"/>
              </a:ext>
            </a:extLst>
          </p:cNvPr>
          <p:cNvSpPr txBox="1"/>
          <p:nvPr/>
        </p:nvSpPr>
        <p:spPr>
          <a:xfrm>
            <a:off x="4807312" y="5651898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EX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Lobo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47573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227E-747A-99DA-037F-AFA3ADB8D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B6C52C28-3CE8-1AB3-B0BB-4344C684FE90}"/>
              </a:ext>
            </a:extLst>
          </p:cNvPr>
          <p:cNvSpPr/>
          <p:nvPr/>
        </p:nvSpPr>
        <p:spPr>
          <a:xfrm rot="2730647">
            <a:off x="-861246" y="3945115"/>
            <a:ext cx="7008719" cy="697786"/>
          </a:xfrm>
          <a:prstGeom prst="leftRightArrow">
            <a:avLst>
              <a:gd name="adj1" fmla="val 50000"/>
              <a:gd name="adj2" fmla="val 89579"/>
            </a:avLst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 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68C9B-5CD9-9209-1BC3-5659B3615DEA}"/>
              </a:ext>
            </a:extLst>
          </p:cNvPr>
          <p:cNvSpPr txBox="1"/>
          <p:nvPr/>
        </p:nvSpPr>
        <p:spPr>
          <a:xfrm>
            <a:off x="1137534" y="1926168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alibri" panose="020F0502020204030204"/>
              </a:rPr>
              <a:t>ACC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>
                <a:latin typeface="Calibri" panose="020F0502020204030204"/>
              </a:rPr>
              <a:t>MSN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lang="en-US" sz="2400" b="1" dirty="0">
                <a:latin typeface="Calibri" panose="020F0502020204030204"/>
              </a:rPr>
              <a:t>Operation Noble Eagle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D37E5-3489-25FA-95C6-987CA0DF0E1C}"/>
              </a:ext>
            </a:extLst>
          </p:cNvPr>
          <p:cNvSpPr txBox="1"/>
          <p:nvPr/>
        </p:nvSpPr>
        <p:spPr>
          <a:xfrm>
            <a:off x="1605098" y="2336784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Buckeye Dawn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4C276-041D-9A7D-0C75-666B1E0DABFD}"/>
              </a:ext>
            </a:extLst>
          </p:cNvPr>
          <p:cNvSpPr txBox="1"/>
          <p:nvPr/>
        </p:nvSpPr>
        <p:spPr>
          <a:xfrm>
            <a:off x="2372396" y="3168900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 – Hog Rally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10442-D99B-E0E9-B1E0-686D0333C81F}"/>
              </a:ext>
            </a:extLst>
          </p:cNvPr>
          <p:cNvSpPr txBox="1"/>
          <p:nvPr/>
        </p:nvSpPr>
        <p:spPr>
          <a:xfrm>
            <a:off x="2765276" y="3626679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Maverick Armistice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6B889-8AB9-A59D-BFD7-72642B910F50}"/>
              </a:ext>
            </a:extLst>
          </p:cNvPr>
          <p:cNvSpPr txBox="1"/>
          <p:nvPr/>
        </p:nvSpPr>
        <p:spPr>
          <a:xfrm>
            <a:off x="4549612" y="5398890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Raptor Dawn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E4EF9-E1F6-E417-677B-C3D3B88C71FC}"/>
              </a:ext>
            </a:extLst>
          </p:cNvPr>
          <p:cNvSpPr txBox="1"/>
          <p:nvPr/>
        </p:nvSpPr>
        <p:spPr>
          <a:xfrm>
            <a:off x="9908602" y="3419366"/>
            <a:ext cx="5913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B30EF2-E3BA-996B-67F9-98A21E23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FY25 – Exercise Flying Calendar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3B9E6-8021-7DCC-A375-EBBBA13684EE}"/>
              </a:ext>
            </a:extLst>
          </p:cNvPr>
          <p:cNvSpPr txBox="1"/>
          <p:nvPr/>
        </p:nvSpPr>
        <p:spPr>
          <a:xfrm>
            <a:off x="774570" y="1495508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Sentry Savannah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04E72-A675-8F24-6A39-93F49FDCF927}"/>
              </a:ext>
            </a:extLst>
          </p:cNvPr>
          <p:cNvSpPr txBox="1"/>
          <p:nvPr/>
        </p:nvSpPr>
        <p:spPr>
          <a:xfrm>
            <a:off x="3739472" y="4538241"/>
            <a:ext cx="985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</a:t>
            </a:r>
            <a:r>
              <a:rPr lang="en-US" sz="2400" b="1" dirty="0">
                <a:latin typeface="Calibri" panose="020F0502020204030204"/>
              </a:rPr>
              <a:t>Bayou Brawl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12C71BA-D08A-D85C-20B3-5DDC9C9F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1" name="Picture 20" descr="A picture containing grass, outdoor, nature, way&#10;&#10;Description automatically generated">
            <a:extLst>
              <a:ext uri="{FF2B5EF4-FFF2-40B4-BE49-F238E27FC236}">
                <a16:creationId xmlns:a16="http://schemas.microsoft.com/office/drawing/2014/main" id="{6CCA13F4-2DF3-EDEB-03BE-DC34172D9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71" y="4456613"/>
            <a:ext cx="2299098" cy="152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79CF53-FF06-0FD7-C50A-7AB468F3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691385"/>
            <a:ext cx="2245021" cy="1247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F6FD0681-1E84-7A8C-F75D-554E223E9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AC18EA-97EC-85DB-B12A-F5EDFCEA4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308" y="2703992"/>
            <a:ext cx="2346107" cy="1573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A helicopter on a field&#10;&#10;Description automatically generated with medium confidence">
            <a:extLst>
              <a:ext uri="{FF2B5EF4-FFF2-40B4-BE49-F238E27FC236}">
                <a16:creationId xmlns:a16="http://schemas.microsoft.com/office/drawing/2014/main" id="{F976AF8D-DECC-9674-843D-A1ECC5468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77" y="5361250"/>
            <a:ext cx="1995933" cy="135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C200E-3BF6-DB40-2974-793056445E67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1ED33BD-4C6B-979A-1B18-E3734BC2CA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64" t="32000" r="68248" b="22695"/>
          <a:stretch/>
        </p:blipFill>
        <p:spPr>
          <a:xfrm>
            <a:off x="138207" y="4045280"/>
            <a:ext cx="1823879" cy="1157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E5F39E-5AFE-BE63-4C73-33123A7116C9}"/>
              </a:ext>
            </a:extLst>
          </p:cNvPr>
          <p:cNvSpPr txBox="1"/>
          <p:nvPr/>
        </p:nvSpPr>
        <p:spPr>
          <a:xfrm>
            <a:off x="4968959" y="5842215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William Tell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516E5C-B9FA-0C6B-7200-6AF471089D93}"/>
              </a:ext>
            </a:extLst>
          </p:cNvPr>
          <p:cNvSpPr txBox="1"/>
          <p:nvPr/>
        </p:nvSpPr>
        <p:spPr>
          <a:xfrm>
            <a:off x="5709278" y="6569899"/>
            <a:ext cx="5913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 training objectives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6274D-BD84-5443-3C86-42C7F2EC5E3C}"/>
              </a:ext>
            </a:extLst>
          </p:cNvPr>
          <p:cNvSpPr txBox="1"/>
          <p:nvPr/>
        </p:nvSpPr>
        <p:spPr>
          <a:xfrm>
            <a:off x="3285312" y="4082263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Ex – Raptor Dawn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0348A0-130D-489E-07F4-4E0074E5CE77}"/>
              </a:ext>
            </a:extLst>
          </p:cNvPr>
          <p:cNvSpPr txBox="1"/>
          <p:nvPr/>
        </p:nvSpPr>
        <p:spPr>
          <a:xfrm>
            <a:off x="4120768" y="4971723"/>
            <a:ext cx="388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ACC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 – Guerilla Takedown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996DC6-9689-B802-F60F-C465CF1FCFAA}"/>
              </a:ext>
            </a:extLst>
          </p:cNvPr>
          <p:cNvSpPr txBox="1"/>
          <p:nvPr/>
        </p:nvSpPr>
        <p:spPr>
          <a:xfrm>
            <a:off x="1962086" y="2768347"/>
            <a:ext cx="8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 Ex – Patriot 2025</a:t>
            </a:r>
          </a:p>
        </p:txBody>
      </p:sp>
    </p:spTree>
    <p:extLst>
      <p:ext uri="{BB962C8B-B14F-4D97-AF65-F5344CB8AC3E}">
        <p14:creationId xmlns:p14="http://schemas.microsoft.com/office/powerpoint/2010/main" val="387217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 kern="0" dirty="0">
                <a:solidFill>
                  <a:prstClr val="black"/>
                </a:solidFill>
                <a:latin typeface="Rockwell" pitchFamily="18" charset="0"/>
              </a:rPr>
              <a:t>Sentry Savannah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W157ALL">
            <a:extLst>
              <a:ext uri="{FF2B5EF4-FFF2-40B4-BE49-F238E27FC236}">
                <a16:creationId xmlns:a16="http://schemas.microsoft.com/office/drawing/2014/main" id="{B974AA0F-FCD1-B224-40ED-63015B3EBC57}"/>
              </a:ext>
            </a:extLst>
          </p:cNvPr>
          <p:cNvGrpSpPr/>
          <p:nvPr/>
        </p:nvGrpSpPr>
        <p:grpSpPr>
          <a:xfrm>
            <a:off x="8971675" y="3358569"/>
            <a:ext cx="1681733" cy="1889263"/>
            <a:chOff x="0" y="0"/>
            <a:chExt cx="3498735" cy="715395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283E21-522E-7669-32FC-1CF82318E6F1}"/>
                </a:ext>
              </a:extLst>
            </p:cNvPr>
            <p:cNvSpPr/>
            <p:nvPr/>
          </p:nvSpPr>
          <p:spPr bwMode="auto">
            <a:xfrm>
              <a:off x="0" y="0"/>
              <a:ext cx="3498735" cy="7153956"/>
            </a:xfrm>
            <a:custGeom>
              <a:avLst/>
              <a:gdLst>
                <a:gd name="connsiteX0" fmla="*/ 1510393 w 3524250"/>
                <a:gd name="connsiteY0" fmla="*/ 0 h 7266215"/>
                <a:gd name="connsiteX1" fmla="*/ 3524250 w 3524250"/>
                <a:gd name="connsiteY1" fmla="*/ 1129393 h 7266215"/>
                <a:gd name="connsiteX2" fmla="*/ 3265715 w 3524250"/>
                <a:gd name="connsiteY2" fmla="*/ 4939393 h 7266215"/>
                <a:gd name="connsiteX3" fmla="*/ 2979965 w 3524250"/>
                <a:gd name="connsiteY3" fmla="*/ 6653893 h 7266215"/>
                <a:gd name="connsiteX4" fmla="*/ 1251858 w 3524250"/>
                <a:gd name="connsiteY4" fmla="*/ 7266215 h 7266215"/>
                <a:gd name="connsiteX5" fmla="*/ 653143 w 3524250"/>
                <a:gd name="connsiteY5" fmla="*/ 7266215 h 7266215"/>
                <a:gd name="connsiteX6" fmla="*/ 0 w 3524250"/>
                <a:gd name="connsiteY6" fmla="*/ 5619750 h 7266215"/>
                <a:gd name="connsiteX7" fmla="*/ 54429 w 3524250"/>
                <a:gd name="connsiteY7" fmla="*/ 4816929 h 7266215"/>
                <a:gd name="connsiteX8" fmla="*/ 163286 w 3524250"/>
                <a:gd name="connsiteY8" fmla="*/ 4367893 h 7266215"/>
                <a:gd name="connsiteX9" fmla="*/ 163286 w 3524250"/>
                <a:gd name="connsiteY9" fmla="*/ 3850822 h 7266215"/>
                <a:gd name="connsiteX10" fmla="*/ 95250 w 3524250"/>
                <a:gd name="connsiteY10" fmla="*/ 3034393 h 7266215"/>
                <a:gd name="connsiteX11" fmla="*/ 557893 w 3524250"/>
                <a:gd name="connsiteY11" fmla="*/ 1768929 h 7266215"/>
                <a:gd name="connsiteX12" fmla="*/ 979715 w 3524250"/>
                <a:gd name="connsiteY12" fmla="*/ 408215 h 7266215"/>
                <a:gd name="connsiteX13" fmla="*/ 1510393 w 3524250"/>
                <a:gd name="connsiteY13" fmla="*/ 0 h 726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24250" h="7266215">
                  <a:moveTo>
                    <a:pt x="1510393" y="0"/>
                  </a:moveTo>
                  <a:lnTo>
                    <a:pt x="3524250" y="1129393"/>
                  </a:lnTo>
                  <a:lnTo>
                    <a:pt x="3265715" y="4939393"/>
                  </a:lnTo>
                  <a:lnTo>
                    <a:pt x="2979965" y="6653893"/>
                  </a:lnTo>
                  <a:lnTo>
                    <a:pt x="1251858" y="7266215"/>
                  </a:lnTo>
                  <a:lnTo>
                    <a:pt x="653143" y="7266215"/>
                  </a:lnTo>
                  <a:lnTo>
                    <a:pt x="0" y="5619750"/>
                  </a:lnTo>
                  <a:lnTo>
                    <a:pt x="54429" y="4816929"/>
                  </a:lnTo>
                  <a:lnTo>
                    <a:pt x="163286" y="4367893"/>
                  </a:lnTo>
                  <a:lnTo>
                    <a:pt x="163286" y="3850822"/>
                  </a:lnTo>
                  <a:lnTo>
                    <a:pt x="95250" y="3034393"/>
                  </a:lnTo>
                  <a:lnTo>
                    <a:pt x="557893" y="1768929"/>
                  </a:lnTo>
                  <a:lnTo>
                    <a:pt x="979715" y="408215"/>
                  </a:lnTo>
                  <a:lnTo>
                    <a:pt x="1510393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1440" tIns="45720" rIns="91440" bIns="45720" rtlCol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D3EF63-0E4C-3277-92E6-FA706E3DC42F}"/>
                </a:ext>
              </a:extLst>
            </p:cNvPr>
            <p:cNvGrpSpPr/>
            <p:nvPr/>
          </p:nvGrpSpPr>
          <p:grpSpPr>
            <a:xfrm>
              <a:off x="1" y="153446"/>
              <a:ext cx="3478263" cy="6944263"/>
              <a:chOff x="1" y="153446"/>
              <a:chExt cx="3478263" cy="69442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C76499A-E999-29DD-9648-64C17ADC890F}"/>
                  </a:ext>
                </a:extLst>
              </p:cNvPr>
              <p:cNvCxnSpPr/>
              <p:nvPr/>
            </p:nvCxnSpPr>
            <p:spPr bwMode="auto">
              <a:xfrm flipH="1">
                <a:off x="680357" y="2591567"/>
                <a:ext cx="28064" cy="3728951"/>
              </a:xfrm>
              <a:prstGeom prst="lin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41B73DC-F68F-EB0C-0D43-870AFCE1FE88}"/>
                  </a:ext>
                </a:extLst>
              </p:cNvPr>
              <p:cNvGrpSpPr/>
              <p:nvPr/>
            </p:nvGrpSpPr>
            <p:grpSpPr>
              <a:xfrm>
                <a:off x="1" y="153446"/>
                <a:ext cx="3478263" cy="6944263"/>
                <a:chOff x="1" y="153446"/>
                <a:chExt cx="3478263" cy="694426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82F8B72-3BCC-61AD-04B5-5BC3D28A6CBD}"/>
                    </a:ext>
                  </a:extLst>
                </p:cNvPr>
                <p:cNvCxnSpPr/>
                <p:nvPr/>
              </p:nvCxnSpPr>
              <p:spPr bwMode="auto">
                <a:xfrm flipH="1">
                  <a:off x="1631393" y="418419"/>
                  <a:ext cx="651204" cy="4439717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6A51830-4A35-A48D-679E-6D2C1B7E2E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2311970" y="847449"/>
                  <a:ext cx="670491" cy="4028786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7CDA25C-F85B-F3E6-E839-460643982C00}"/>
                    </a:ext>
                  </a:extLst>
                </p:cNvPr>
                <p:cNvCxnSpPr/>
                <p:nvPr/>
              </p:nvCxnSpPr>
              <p:spPr bwMode="auto">
                <a:xfrm flipH="1">
                  <a:off x="1651567" y="4894335"/>
                  <a:ext cx="665519" cy="2123548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FA20D00-634A-D31A-5966-88E94A3C9140}"/>
                    </a:ext>
                  </a:extLst>
                </p:cNvPr>
                <p:cNvCxnSpPr/>
                <p:nvPr/>
              </p:nvCxnSpPr>
              <p:spPr bwMode="auto">
                <a:xfrm flipH="1">
                  <a:off x="1150281" y="4858136"/>
                  <a:ext cx="481111" cy="1974885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15241B1-8203-7B23-14EE-7531243A31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8420" y="153446"/>
                  <a:ext cx="1035382" cy="2438121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D366F09-01A3-0B65-AA44-6A51F644AC11}"/>
                    </a:ext>
                  </a:extLst>
                </p:cNvPr>
                <p:cNvCxnSpPr/>
                <p:nvPr/>
              </p:nvCxnSpPr>
              <p:spPr bwMode="auto">
                <a:xfrm>
                  <a:off x="669681" y="1359814"/>
                  <a:ext cx="2808583" cy="16626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25667DD-6250-43CE-5B80-503EFC14A0EF}"/>
                    </a:ext>
                  </a:extLst>
                </p:cNvPr>
                <p:cNvCxnSpPr/>
                <p:nvPr/>
              </p:nvCxnSpPr>
              <p:spPr bwMode="auto">
                <a:xfrm>
                  <a:off x="262416" y="2569606"/>
                  <a:ext cx="3123756" cy="17638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974F64A-740C-F5BF-57E1-23AD7458FF99}"/>
                    </a:ext>
                  </a:extLst>
                </p:cNvPr>
                <p:cNvCxnSpPr/>
                <p:nvPr/>
              </p:nvCxnSpPr>
              <p:spPr bwMode="auto">
                <a:xfrm>
                  <a:off x="173877" y="3981372"/>
                  <a:ext cx="1586547" cy="4974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5552C4E-2390-1983-11F2-7D77DAA013D0}"/>
                    </a:ext>
                  </a:extLst>
                </p:cNvPr>
                <p:cNvCxnSpPr/>
                <p:nvPr/>
              </p:nvCxnSpPr>
              <p:spPr bwMode="auto">
                <a:xfrm>
                  <a:off x="155753" y="4349041"/>
                  <a:ext cx="3122808" cy="12274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BDDF086-9EB1-2C3F-CF7F-819B9EC13E83}"/>
                    </a:ext>
                  </a:extLst>
                </p:cNvPr>
                <p:cNvCxnSpPr>
                  <a:endCxn id="6" idx="2"/>
                </p:cNvCxnSpPr>
                <p:nvPr/>
              </p:nvCxnSpPr>
              <p:spPr bwMode="auto">
                <a:xfrm>
                  <a:off x="68099" y="4807783"/>
                  <a:ext cx="3170401" cy="118003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3DAE850-5B9A-B0FB-5102-B0F1BBB5146F}"/>
                    </a:ext>
                  </a:extLst>
                </p:cNvPr>
                <p:cNvCxnSpPr/>
                <p:nvPr/>
              </p:nvCxnSpPr>
              <p:spPr bwMode="auto">
                <a:xfrm>
                  <a:off x="1" y="5541290"/>
                  <a:ext cx="1363904" cy="155641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F398FA8-3993-9FB5-06C3-3922319D264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26638" y="6031366"/>
                  <a:ext cx="2431567" cy="103014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7567599-F862-22E6-A835-2D88B1CBC65C}"/>
                    </a:ext>
                  </a:extLst>
                </p:cNvPr>
                <p:cNvCxnSpPr/>
                <p:nvPr/>
              </p:nvCxnSpPr>
              <p:spPr bwMode="auto">
                <a:xfrm>
                  <a:off x="173877" y="4816833"/>
                  <a:ext cx="299739" cy="1929093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04B7E78-8E51-0ECE-4941-42356662A5C8}"/>
                    </a:ext>
                  </a:extLst>
                </p:cNvPr>
                <p:cNvCxnSpPr/>
                <p:nvPr/>
              </p:nvCxnSpPr>
              <p:spPr bwMode="auto">
                <a:xfrm flipV="1">
                  <a:off x="173877" y="2585127"/>
                  <a:ext cx="280727" cy="1282547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1D68D82-B482-5823-D695-AD089A898084}"/>
                    </a:ext>
                  </a:extLst>
                </p:cNvPr>
                <p:cNvCxnSpPr/>
                <p:nvPr/>
              </p:nvCxnSpPr>
              <p:spPr bwMode="auto">
                <a:xfrm flipV="1">
                  <a:off x="454604" y="1675398"/>
                  <a:ext cx="122984" cy="90972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158A50-9836-0D7D-CCED-FC4B9D722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588" y="2011520"/>
            <a:ext cx="3606215" cy="38192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1DE777-E128-50F3-CE78-0849193EA3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7" t="30851" r="27763" b="18917"/>
          <a:stretch/>
        </p:blipFill>
        <p:spPr>
          <a:xfrm>
            <a:off x="6946749" y="2010142"/>
            <a:ext cx="4049852" cy="381428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40C094C-A03F-0308-9073-CB246FA1582B}"/>
              </a:ext>
            </a:extLst>
          </p:cNvPr>
          <p:cNvSpPr txBox="1"/>
          <p:nvPr/>
        </p:nvSpPr>
        <p:spPr>
          <a:xfrm>
            <a:off x="4307080" y="6063962"/>
            <a:ext cx="312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20-31 Jan 25</a:t>
            </a:r>
          </a:p>
        </p:txBody>
      </p:sp>
    </p:spTree>
    <p:extLst>
      <p:ext uri="{BB962C8B-B14F-4D97-AF65-F5344CB8AC3E}">
        <p14:creationId xmlns:p14="http://schemas.microsoft.com/office/powerpoint/2010/main" val="94325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William Tell 2023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8A7060-855D-A76E-1F4A-CBD3486EC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23" y="2082220"/>
            <a:ext cx="3265753" cy="3277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AA092-B4FE-F548-5724-0F8431DD0C96}"/>
              </a:ext>
            </a:extLst>
          </p:cNvPr>
          <p:cNvSpPr txBox="1"/>
          <p:nvPr/>
        </p:nvSpPr>
        <p:spPr>
          <a:xfrm>
            <a:off x="3139153" y="5607544"/>
            <a:ext cx="591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Hosted at the Air Dominance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9-16 September 2023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3C69E-86EE-58FE-329F-2CE83FD5E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22" t="21724" r="44135" b="25939"/>
          <a:stretch/>
        </p:blipFill>
        <p:spPr>
          <a:xfrm>
            <a:off x="632745" y="1946582"/>
            <a:ext cx="2615014" cy="19134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87569-0E22-6869-D0D5-2F480287C7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12" t="23469" r="44626" b="28847"/>
          <a:stretch/>
        </p:blipFill>
        <p:spPr>
          <a:xfrm>
            <a:off x="596856" y="4385433"/>
            <a:ext cx="2650903" cy="19134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FEF68-05B2-CD27-F441-A556779DCD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71" t="21724" r="43995" b="28266"/>
          <a:stretch/>
        </p:blipFill>
        <p:spPr>
          <a:xfrm>
            <a:off x="8899726" y="1946584"/>
            <a:ext cx="2659529" cy="19134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0DCA6-E950-FAF2-4BEC-055AD65D7F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41" t="30363" r="15645" b="35456"/>
          <a:stretch/>
        </p:blipFill>
        <p:spPr>
          <a:xfrm>
            <a:off x="8899726" y="4290734"/>
            <a:ext cx="2650903" cy="2008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930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William Tell 2023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CAA092-B4FE-F548-5724-0F8431DD0C96}"/>
              </a:ext>
            </a:extLst>
          </p:cNvPr>
          <p:cNvSpPr txBox="1"/>
          <p:nvPr/>
        </p:nvSpPr>
        <p:spPr>
          <a:xfrm>
            <a:off x="2811524" y="6206043"/>
            <a:ext cx="591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Tybee Island – F-22 Demo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21D5-26AB-791B-C814-64BCB6488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0" t="19387" r="36916" b="18141"/>
          <a:stretch/>
        </p:blipFill>
        <p:spPr>
          <a:xfrm>
            <a:off x="9197247" y="4002614"/>
            <a:ext cx="2293642" cy="22034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EDC239-6A83-91B3-6BA8-281A90D2F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94" t="19055" r="37546" b="15982"/>
          <a:stretch/>
        </p:blipFill>
        <p:spPr>
          <a:xfrm>
            <a:off x="838200" y="2000740"/>
            <a:ext cx="3946649" cy="36223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73746A-7F17-693B-D167-B39C609EDC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01" t="35036" r="39579" b="31101"/>
          <a:stretch/>
        </p:blipFill>
        <p:spPr>
          <a:xfrm>
            <a:off x="7004444" y="2844279"/>
            <a:ext cx="2709018" cy="1741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2E0E04-802F-80D7-A9D1-1B47A8010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70" t="35005" r="39089" b="31131"/>
          <a:stretch/>
        </p:blipFill>
        <p:spPr>
          <a:xfrm>
            <a:off x="5067917" y="1687260"/>
            <a:ext cx="2845749" cy="1741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13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William Tell 2025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8A7060-855D-A76E-1F4A-CBD3486EC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23" y="2089358"/>
            <a:ext cx="3265753" cy="3262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AA092-B4FE-F548-5724-0F8431DD0C96}"/>
              </a:ext>
            </a:extLst>
          </p:cNvPr>
          <p:cNvSpPr txBox="1"/>
          <p:nvPr/>
        </p:nvSpPr>
        <p:spPr>
          <a:xfrm>
            <a:off x="3139153" y="5607544"/>
            <a:ext cx="591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Hosted at the Air Dominance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8 – 18 September 2025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3C69E-86EE-58FE-329F-2CE83FD5E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22" t="21724" r="44135" b="25939"/>
          <a:stretch/>
        </p:blipFill>
        <p:spPr>
          <a:xfrm>
            <a:off x="632745" y="1946582"/>
            <a:ext cx="2615014" cy="19134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87569-0E22-6869-D0D5-2F480287C7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12" t="23469" r="44626" b="28847"/>
          <a:stretch/>
        </p:blipFill>
        <p:spPr>
          <a:xfrm>
            <a:off x="596856" y="4385433"/>
            <a:ext cx="2650903" cy="19134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FEF68-05B2-CD27-F441-A556779DCD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71" t="21724" r="43995" b="28266"/>
          <a:stretch/>
        </p:blipFill>
        <p:spPr>
          <a:xfrm>
            <a:off x="8899726" y="1946584"/>
            <a:ext cx="2659529" cy="19134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0DCA6-E950-FAF2-4BEC-055AD65D7F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41" t="30363" r="15645" b="35456"/>
          <a:stretch/>
        </p:blipFill>
        <p:spPr>
          <a:xfrm>
            <a:off x="8899726" y="4290734"/>
            <a:ext cx="2650903" cy="2008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356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Why Savannah?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4BDC07-C2D3-30B4-8E6C-3091CB180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29" t="22730" r="44214" b="37482"/>
          <a:stretch/>
        </p:blipFill>
        <p:spPr>
          <a:xfrm>
            <a:off x="4607464" y="4202965"/>
            <a:ext cx="2977070" cy="1645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99ABB-71C2-7F13-AA8A-92F6F6F10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52" t="65950" r="51290" b="11827"/>
          <a:stretch/>
        </p:blipFill>
        <p:spPr>
          <a:xfrm>
            <a:off x="4607463" y="2340053"/>
            <a:ext cx="2977074" cy="16451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35C8A-8C0F-D667-3B88-24079C2E3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806" y="3275049"/>
            <a:ext cx="3204449" cy="18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A51BC-35A2-5971-C0E8-7742D7FCED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24" t="39751" r="66425" b="17798"/>
          <a:stretch/>
        </p:blipFill>
        <p:spPr>
          <a:xfrm>
            <a:off x="632745" y="2256163"/>
            <a:ext cx="3197355" cy="38263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7218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D52124-A955-845C-DB94-A215FFEA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Questions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2A27EC9-B6ED-F312-5013-8D10DE4D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B386FF6-9908-384C-F73A-935E09F87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44" y="250626"/>
            <a:ext cx="1172889" cy="12042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0DBDE-9DD6-EC76-BC28-06A3E16C7920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8A7060-855D-A76E-1F4A-CBD3486EC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793" y="2047917"/>
            <a:ext cx="2878413" cy="3277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495A92-D969-3DDB-1CDB-A04C9B923E65}"/>
              </a:ext>
            </a:extLst>
          </p:cNvPr>
          <p:cNvSpPr txBox="1"/>
          <p:nvPr/>
        </p:nvSpPr>
        <p:spPr>
          <a:xfrm>
            <a:off x="899942" y="5468601"/>
            <a:ext cx="10392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 Stephen “Tracker” Thomas</a:t>
            </a:r>
          </a:p>
          <a:p>
            <a:pPr algn="ctr"/>
            <a:r>
              <a:rPr lang="en-US" sz="2000" b="1" dirty="0">
                <a:hlinkClick r:id="rId5"/>
              </a:rPr>
              <a:t>stephen.thomas.36@us.af.mil</a:t>
            </a:r>
            <a:endParaRPr lang="en-US" sz="2000" b="1" dirty="0"/>
          </a:p>
          <a:p>
            <a:pPr algn="ctr"/>
            <a:r>
              <a:rPr lang="en-US" sz="2000" b="1" dirty="0"/>
              <a:t>912-507-3220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6021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Introduction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50AD37-FC2E-97A2-8471-C8500888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80" y="1462726"/>
            <a:ext cx="9510955" cy="459404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0B64928-0962-0F71-CEAB-87C656224252}"/>
              </a:ext>
            </a:extLst>
          </p:cNvPr>
          <p:cNvSpPr txBox="1">
            <a:spLocks/>
          </p:cNvSpPr>
          <p:nvPr/>
        </p:nvSpPr>
        <p:spPr bwMode="auto">
          <a:xfrm>
            <a:off x="2485758" y="5956533"/>
            <a:ext cx="7086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 dirty="0"/>
              <a:t>Col Stephen “Tracker” Thomas</a:t>
            </a:r>
          </a:p>
          <a:p>
            <a:pPr marL="0" indent="0" algn="ctr">
              <a:buNone/>
            </a:pPr>
            <a:r>
              <a:rPr lang="en-US" sz="2000" b="1" kern="0" dirty="0"/>
              <a:t>Commander - ADC</a:t>
            </a:r>
          </a:p>
        </p:txBody>
      </p:sp>
    </p:spTree>
    <p:extLst>
      <p:ext uri="{BB962C8B-B14F-4D97-AF65-F5344CB8AC3E}">
        <p14:creationId xmlns:p14="http://schemas.microsoft.com/office/powerpoint/2010/main" val="2789639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Objectives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71459BC-98D5-5108-6CEF-67EF3119B308}"/>
              </a:ext>
            </a:extLst>
          </p:cNvPr>
          <p:cNvSpPr txBox="1"/>
          <p:nvPr/>
        </p:nvSpPr>
        <p:spPr>
          <a:xfrm>
            <a:off x="445611" y="1777681"/>
            <a:ext cx="76524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Local Community Engagement</a:t>
            </a:r>
          </a:p>
          <a:p>
            <a:pPr algn="ctr"/>
            <a:endParaRPr lang="en-US" sz="2800" b="1" dirty="0"/>
          </a:p>
          <a:p>
            <a:r>
              <a:rPr lang="en-US" b="1" dirty="0"/>
              <a:t>Awareness and Advocacy</a:t>
            </a:r>
          </a:p>
          <a:p>
            <a:endParaRPr lang="en-US" b="1" dirty="0"/>
          </a:p>
          <a:p>
            <a:r>
              <a:rPr lang="en-US" b="1" dirty="0"/>
              <a:t>Savannah CRTC vs Air Dominance Center</a:t>
            </a:r>
          </a:p>
          <a:p>
            <a:endParaRPr lang="en-US" b="1" dirty="0"/>
          </a:p>
          <a:p>
            <a:r>
              <a:rPr lang="en-US" b="1" dirty="0"/>
              <a:t>Unite Savannah as the “Home of the Warfighter”</a:t>
            </a:r>
          </a:p>
          <a:p>
            <a:endParaRPr lang="en-US" b="1" dirty="0"/>
          </a:p>
          <a:p>
            <a:r>
              <a:rPr lang="en-US" b="1" dirty="0"/>
              <a:t>Why Savannah has become the greatest place in the DOD to </a:t>
            </a:r>
          </a:p>
          <a:p>
            <a:r>
              <a:rPr lang="en-US" b="1" dirty="0"/>
              <a:t>Train for tomorrow’s fight, today!</a:t>
            </a:r>
          </a:p>
          <a:p>
            <a:endParaRPr lang="en-US" b="1" dirty="0"/>
          </a:p>
          <a:p>
            <a:r>
              <a:rPr lang="en-US" b="1" dirty="0"/>
              <a:t>	Airspace</a:t>
            </a:r>
          </a:p>
          <a:p>
            <a:r>
              <a:rPr lang="en-US" b="1" dirty="0"/>
              <a:t>	Vault Space</a:t>
            </a:r>
          </a:p>
          <a:p>
            <a:r>
              <a:rPr lang="en-US" b="1" dirty="0"/>
              <a:t>	Naval Integration	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 descr="A fighter jet on a runway&#10;&#10;Description automatically generated with low confidence">
            <a:extLst>
              <a:ext uri="{FF2B5EF4-FFF2-40B4-BE49-F238E27FC236}">
                <a16:creationId xmlns:a16="http://schemas.microsoft.com/office/drawing/2014/main" id="{C4EA5903-2B95-1DF9-387A-CAA15B5D4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72" y="2387008"/>
            <a:ext cx="4244413" cy="30320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1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CRTC Concept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8E700BE-6CF7-0EA1-4306-6DE2D2A54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17" y="2235290"/>
            <a:ext cx="6715539" cy="3574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1459BC-98D5-5108-6CEF-67EF3119B308}"/>
              </a:ext>
            </a:extLst>
          </p:cNvPr>
          <p:cNvSpPr txBox="1"/>
          <p:nvPr/>
        </p:nvSpPr>
        <p:spPr>
          <a:xfrm>
            <a:off x="445611" y="1753454"/>
            <a:ext cx="512397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National Guard Bureau </a:t>
            </a:r>
          </a:p>
          <a:p>
            <a:r>
              <a:rPr lang="en-US" b="1" dirty="0"/>
              <a:t>Combat Readiness Training Center (CRTC)</a:t>
            </a:r>
          </a:p>
          <a:p>
            <a:endParaRPr lang="en-US" b="1" dirty="0"/>
          </a:p>
          <a:p>
            <a:r>
              <a:rPr lang="en-US" b="1" dirty="0"/>
              <a:t>4 CRTC - funded by the National Guard Bureau</a:t>
            </a:r>
          </a:p>
          <a:p>
            <a:endParaRPr lang="en-US" b="1" dirty="0"/>
          </a:p>
          <a:p>
            <a:r>
              <a:rPr lang="en-US" b="1" dirty="0"/>
              <a:t>Alpena CRTC (MI)</a:t>
            </a:r>
          </a:p>
          <a:p>
            <a:r>
              <a:rPr lang="en-US" b="1" dirty="0"/>
              <a:t>Volk Field CRTC (WI)</a:t>
            </a:r>
          </a:p>
          <a:p>
            <a:r>
              <a:rPr lang="en-US" b="1" dirty="0"/>
              <a:t>Gulfport CRTC (MS)</a:t>
            </a:r>
          </a:p>
          <a:p>
            <a:r>
              <a:rPr lang="en-US" b="1" dirty="0"/>
              <a:t>Savannah CRTC (GA)</a:t>
            </a:r>
          </a:p>
          <a:p>
            <a:endParaRPr lang="en-US" b="1" dirty="0"/>
          </a:p>
          <a:p>
            <a:r>
              <a:rPr lang="en-US" b="1" dirty="0"/>
              <a:t>The Air Dominance Center:</a:t>
            </a:r>
          </a:p>
          <a:p>
            <a:r>
              <a:rPr lang="en-US" b="1" dirty="0"/>
              <a:t>	34 AGR (Full Time)</a:t>
            </a:r>
          </a:p>
          <a:p>
            <a:r>
              <a:rPr lang="en-US" b="1" dirty="0"/>
              <a:t>	34 DSG (Part Time)</a:t>
            </a:r>
          </a:p>
          <a:p>
            <a:r>
              <a:rPr lang="en-US" b="1" dirty="0"/>
              <a:t>	29 Appendix</a:t>
            </a:r>
          </a:p>
          <a:p>
            <a:r>
              <a:rPr lang="en-US" b="1" dirty="0"/>
              <a:t>	3 Title 5</a:t>
            </a:r>
          </a:p>
          <a:p>
            <a:r>
              <a:rPr lang="en-US" b="1" dirty="0"/>
              <a:t>	22 Contractors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559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Savannah CRTC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3598B5-ED36-110F-5DD2-D8298BCB1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17" t="28525" r="16589" b="6345"/>
          <a:stretch/>
        </p:blipFill>
        <p:spPr>
          <a:xfrm>
            <a:off x="726392" y="2341547"/>
            <a:ext cx="4973652" cy="33499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361664-18D5-38A1-8BF0-58F6A3809D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13" t="14351" r="38082" b="8007"/>
          <a:stretch/>
        </p:blipFill>
        <p:spPr>
          <a:xfrm>
            <a:off x="7516077" y="1740664"/>
            <a:ext cx="3149076" cy="47306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D8DAFD-B1D1-8ACC-975C-E067D805E112}"/>
              </a:ext>
            </a:extLst>
          </p:cNvPr>
          <p:cNvSpPr/>
          <p:nvPr/>
        </p:nvSpPr>
        <p:spPr>
          <a:xfrm>
            <a:off x="4589092" y="3845607"/>
            <a:ext cx="957129" cy="12647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3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The Air Dominance Center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2B09C1-7B83-0BE5-4A5B-2525A2FF12C0}"/>
              </a:ext>
            </a:extLst>
          </p:cNvPr>
          <p:cNvSpPr txBox="1"/>
          <p:nvPr/>
        </p:nvSpPr>
        <p:spPr>
          <a:xfrm>
            <a:off x="942154" y="1469209"/>
            <a:ext cx="44069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Flying Training</a:t>
            </a:r>
          </a:p>
          <a:p>
            <a:endParaRPr lang="en-US" dirty="0"/>
          </a:p>
          <a:p>
            <a:r>
              <a:rPr lang="en-US" b="1" dirty="0"/>
              <a:t>Airspace -  230 NM x 175 NM, SFC – 60,000ft</a:t>
            </a:r>
          </a:p>
          <a:p>
            <a:endParaRPr lang="en-US" b="1" dirty="0"/>
          </a:p>
          <a:p>
            <a:r>
              <a:rPr lang="en-US" b="1" dirty="0"/>
              <a:t>Vault Facilities – 7,300+ sq/ft</a:t>
            </a:r>
          </a:p>
          <a:p>
            <a:endParaRPr lang="en-US" b="1" dirty="0"/>
          </a:p>
          <a:p>
            <a:r>
              <a:rPr lang="en-US" b="1" dirty="0"/>
              <a:t>Ramp – 54 aircraft, new $25M hangar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F86FF-F8CA-1B8C-E7A5-804070C2D058}"/>
              </a:ext>
            </a:extLst>
          </p:cNvPr>
          <p:cNvSpPr txBox="1"/>
          <p:nvPr/>
        </p:nvSpPr>
        <p:spPr>
          <a:xfrm>
            <a:off x="7152258" y="1440354"/>
            <a:ext cx="44069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Ground Training</a:t>
            </a:r>
          </a:p>
          <a:p>
            <a:pPr algn="ctr"/>
            <a:endParaRPr lang="en-US" b="1" dirty="0"/>
          </a:p>
          <a:p>
            <a:r>
              <a:rPr lang="en-US" b="1" dirty="0"/>
              <a:t>Conference Center – 7,800 sq/ft </a:t>
            </a:r>
          </a:p>
          <a:p>
            <a:endParaRPr lang="en-US" b="1" dirty="0"/>
          </a:p>
          <a:p>
            <a:r>
              <a:rPr lang="en-US" b="1" dirty="0"/>
              <a:t>Lodging – 704 beds</a:t>
            </a:r>
          </a:p>
          <a:p>
            <a:endParaRPr lang="en-US" b="1" dirty="0"/>
          </a:p>
          <a:p>
            <a:r>
              <a:rPr lang="en-US" b="1" dirty="0"/>
              <a:t>DFAC – projected $27M MILCON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DBA20-B255-29D5-EE5D-723CFEE55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124" y="3904470"/>
            <a:ext cx="8855750" cy="2871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250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The Air Dominance Center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71459BC-98D5-5108-6CEF-67EF3119B308}"/>
              </a:ext>
            </a:extLst>
          </p:cNvPr>
          <p:cNvSpPr txBox="1"/>
          <p:nvPr/>
        </p:nvSpPr>
        <p:spPr>
          <a:xfrm>
            <a:off x="445612" y="1777681"/>
            <a:ext cx="49980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Airspace</a:t>
            </a:r>
          </a:p>
          <a:p>
            <a:endParaRPr lang="en-US" sz="2800" b="1" dirty="0"/>
          </a:p>
          <a:p>
            <a:r>
              <a:rPr lang="en-US" b="1" dirty="0"/>
              <a:t>Zero cost</a:t>
            </a:r>
          </a:p>
          <a:p>
            <a:endParaRPr lang="en-US" b="1" dirty="0"/>
          </a:p>
          <a:p>
            <a:r>
              <a:rPr lang="en-US" b="1" dirty="0"/>
              <a:t>230 NM x 175 NM, SFC – 60,000ft</a:t>
            </a:r>
          </a:p>
          <a:p>
            <a:endParaRPr lang="en-US" b="1" dirty="0"/>
          </a:p>
          <a:p>
            <a:r>
              <a:rPr lang="en-US" b="1" dirty="0"/>
              <a:t>Supersonic, Chaff and Flare</a:t>
            </a:r>
          </a:p>
          <a:p>
            <a:endParaRPr lang="en-US" b="1" dirty="0"/>
          </a:p>
          <a:p>
            <a:r>
              <a:rPr lang="en-US" b="1" dirty="0"/>
              <a:t>Red and Blue tactics</a:t>
            </a:r>
          </a:p>
          <a:p>
            <a:endParaRPr lang="en-US" b="1" dirty="0"/>
          </a:p>
          <a:p>
            <a:r>
              <a:rPr lang="en-US" b="1" dirty="0"/>
              <a:t>Embedded dissimilar combat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		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6C403-CFB6-022E-B918-82D79721F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251" y="1587162"/>
            <a:ext cx="4030788" cy="5245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9D4A7-B28E-2FA3-7728-7C90D9461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039" y="1720922"/>
            <a:ext cx="410296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 kern="0" dirty="0">
                <a:solidFill>
                  <a:prstClr val="black"/>
                </a:solidFill>
                <a:latin typeface="Rockwell" pitchFamily="18" charset="0"/>
              </a:rPr>
              <a:t>The Air Dominance Center 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FDF12F-8E44-50CE-E559-B4CBDB0B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2D90E2F-3E71-1957-9027-2CE78B20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499E-B0F2-4A3C-BFDC-280CAB3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213FE3-CA55-71E4-CB43-6DF01868E0A6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2B09C1-7B83-0BE5-4A5B-2525A2FF12C0}"/>
              </a:ext>
            </a:extLst>
          </p:cNvPr>
          <p:cNvSpPr txBox="1"/>
          <p:nvPr/>
        </p:nvSpPr>
        <p:spPr>
          <a:xfrm>
            <a:off x="632745" y="1744809"/>
            <a:ext cx="5123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Strategic Location</a:t>
            </a:r>
          </a:p>
          <a:p>
            <a:pPr algn="ctr"/>
            <a:endParaRPr lang="en-US" sz="2800" b="1" dirty="0"/>
          </a:p>
          <a:p>
            <a:r>
              <a:rPr lang="en-US" b="1" dirty="0"/>
              <a:t>33 Fighter Squadrons within 450 miles</a:t>
            </a:r>
          </a:p>
          <a:p>
            <a:endParaRPr lang="en-US" b="1" dirty="0"/>
          </a:p>
          <a:p>
            <a:r>
              <a:rPr lang="en-US" b="1" dirty="0"/>
              <a:t>Highest density of 5</a:t>
            </a:r>
            <a:r>
              <a:rPr lang="en-US" b="1" baseline="30000" dirty="0"/>
              <a:t>th</a:t>
            </a:r>
            <a:r>
              <a:rPr lang="en-US" b="1" dirty="0"/>
              <a:t> Generation stealth fighters in the world</a:t>
            </a:r>
          </a:p>
          <a:p>
            <a:endParaRPr lang="en-US" b="1" dirty="0"/>
          </a:p>
          <a:p>
            <a:r>
              <a:rPr lang="en-US" b="1" dirty="0"/>
              <a:t>3 Naval Bases within 150 miles</a:t>
            </a:r>
          </a:p>
          <a:p>
            <a:endParaRPr lang="en-US" b="1" dirty="0"/>
          </a:p>
          <a:p>
            <a:r>
              <a:rPr lang="en-US" b="1" dirty="0"/>
              <a:t>Unique mission sets:</a:t>
            </a:r>
          </a:p>
          <a:p>
            <a:r>
              <a:rPr lang="en-US" b="1" dirty="0"/>
              <a:t>	Counter Air</a:t>
            </a:r>
          </a:p>
          <a:p>
            <a:r>
              <a:rPr lang="en-US" b="1" dirty="0"/>
              <a:t>	Counter Sea</a:t>
            </a:r>
          </a:p>
          <a:p>
            <a:r>
              <a:rPr lang="en-US" b="1" dirty="0"/>
              <a:t>	Agile Combat Employment</a:t>
            </a:r>
          </a:p>
          <a:p>
            <a:endParaRPr lang="en-US" b="1" dirty="0"/>
          </a:p>
          <a:p>
            <a:r>
              <a:rPr lang="en-US" b="1" dirty="0"/>
              <a:t>Co-located – 165AW – C-130J </a:t>
            </a:r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B3AD4-AA92-71C1-80F5-5114DB8CF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038" y="1781876"/>
            <a:ext cx="5751351" cy="4184946"/>
          </a:xfrm>
          <a:prstGeom prst="rect">
            <a:avLst/>
          </a:prstGeom>
        </p:spPr>
      </p:pic>
      <p:grpSp>
        <p:nvGrpSpPr>
          <p:cNvPr id="4" name="W157ALL">
            <a:extLst>
              <a:ext uri="{FF2B5EF4-FFF2-40B4-BE49-F238E27FC236}">
                <a16:creationId xmlns:a16="http://schemas.microsoft.com/office/drawing/2014/main" id="{B974AA0F-FCD1-B224-40ED-63015B3EBC57}"/>
              </a:ext>
            </a:extLst>
          </p:cNvPr>
          <p:cNvGrpSpPr/>
          <p:nvPr/>
        </p:nvGrpSpPr>
        <p:grpSpPr>
          <a:xfrm>
            <a:off x="8971675" y="3358569"/>
            <a:ext cx="1681733" cy="1889263"/>
            <a:chOff x="0" y="0"/>
            <a:chExt cx="3498735" cy="715395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1283E21-522E-7669-32FC-1CF82318E6F1}"/>
                </a:ext>
              </a:extLst>
            </p:cNvPr>
            <p:cNvSpPr/>
            <p:nvPr/>
          </p:nvSpPr>
          <p:spPr bwMode="auto">
            <a:xfrm>
              <a:off x="0" y="0"/>
              <a:ext cx="3498735" cy="7153956"/>
            </a:xfrm>
            <a:custGeom>
              <a:avLst/>
              <a:gdLst>
                <a:gd name="connsiteX0" fmla="*/ 1510393 w 3524250"/>
                <a:gd name="connsiteY0" fmla="*/ 0 h 7266215"/>
                <a:gd name="connsiteX1" fmla="*/ 3524250 w 3524250"/>
                <a:gd name="connsiteY1" fmla="*/ 1129393 h 7266215"/>
                <a:gd name="connsiteX2" fmla="*/ 3265715 w 3524250"/>
                <a:gd name="connsiteY2" fmla="*/ 4939393 h 7266215"/>
                <a:gd name="connsiteX3" fmla="*/ 2979965 w 3524250"/>
                <a:gd name="connsiteY3" fmla="*/ 6653893 h 7266215"/>
                <a:gd name="connsiteX4" fmla="*/ 1251858 w 3524250"/>
                <a:gd name="connsiteY4" fmla="*/ 7266215 h 7266215"/>
                <a:gd name="connsiteX5" fmla="*/ 653143 w 3524250"/>
                <a:gd name="connsiteY5" fmla="*/ 7266215 h 7266215"/>
                <a:gd name="connsiteX6" fmla="*/ 0 w 3524250"/>
                <a:gd name="connsiteY6" fmla="*/ 5619750 h 7266215"/>
                <a:gd name="connsiteX7" fmla="*/ 54429 w 3524250"/>
                <a:gd name="connsiteY7" fmla="*/ 4816929 h 7266215"/>
                <a:gd name="connsiteX8" fmla="*/ 163286 w 3524250"/>
                <a:gd name="connsiteY8" fmla="*/ 4367893 h 7266215"/>
                <a:gd name="connsiteX9" fmla="*/ 163286 w 3524250"/>
                <a:gd name="connsiteY9" fmla="*/ 3850822 h 7266215"/>
                <a:gd name="connsiteX10" fmla="*/ 95250 w 3524250"/>
                <a:gd name="connsiteY10" fmla="*/ 3034393 h 7266215"/>
                <a:gd name="connsiteX11" fmla="*/ 557893 w 3524250"/>
                <a:gd name="connsiteY11" fmla="*/ 1768929 h 7266215"/>
                <a:gd name="connsiteX12" fmla="*/ 979715 w 3524250"/>
                <a:gd name="connsiteY12" fmla="*/ 408215 h 7266215"/>
                <a:gd name="connsiteX13" fmla="*/ 1510393 w 3524250"/>
                <a:gd name="connsiteY13" fmla="*/ 0 h 726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24250" h="7266215">
                  <a:moveTo>
                    <a:pt x="1510393" y="0"/>
                  </a:moveTo>
                  <a:lnTo>
                    <a:pt x="3524250" y="1129393"/>
                  </a:lnTo>
                  <a:lnTo>
                    <a:pt x="3265715" y="4939393"/>
                  </a:lnTo>
                  <a:lnTo>
                    <a:pt x="2979965" y="6653893"/>
                  </a:lnTo>
                  <a:lnTo>
                    <a:pt x="1251858" y="7266215"/>
                  </a:lnTo>
                  <a:lnTo>
                    <a:pt x="653143" y="7266215"/>
                  </a:lnTo>
                  <a:lnTo>
                    <a:pt x="0" y="5619750"/>
                  </a:lnTo>
                  <a:lnTo>
                    <a:pt x="54429" y="4816929"/>
                  </a:lnTo>
                  <a:lnTo>
                    <a:pt x="163286" y="4367893"/>
                  </a:lnTo>
                  <a:lnTo>
                    <a:pt x="163286" y="3850822"/>
                  </a:lnTo>
                  <a:lnTo>
                    <a:pt x="95250" y="3034393"/>
                  </a:lnTo>
                  <a:lnTo>
                    <a:pt x="557893" y="1768929"/>
                  </a:lnTo>
                  <a:lnTo>
                    <a:pt x="979715" y="408215"/>
                  </a:lnTo>
                  <a:lnTo>
                    <a:pt x="1510393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1440" tIns="45720" rIns="91440" bIns="45720" rtlCol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ln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D3EF63-0E4C-3277-92E6-FA706E3DC42F}"/>
                </a:ext>
              </a:extLst>
            </p:cNvPr>
            <p:cNvGrpSpPr/>
            <p:nvPr/>
          </p:nvGrpSpPr>
          <p:grpSpPr>
            <a:xfrm>
              <a:off x="1" y="153446"/>
              <a:ext cx="3478263" cy="6944263"/>
              <a:chOff x="1" y="153446"/>
              <a:chExt cx="3478263" cy="694426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C76499A-E999-29DD-9648-64C17ADC890F}"/>
                  </a:ext>
                </a:extLst>
              </p:cNvPr>
              <p:cNvCxnSpPr/>
              <p:nvPr/>
            </p:nvCxnSpPr>
            <p:spPr bwMode="auto">
              <a:xfrm flipH="1">
                <a:off x="680357" y="2591567"/>
                <a:ext cx="28064" cy="3728951"/>
              </a:xfrm>
              <a:prstGeom prst="lin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41B73DC-F68F-EB0C-0D43-870AFCE1FE88}"/>
                  </a:ext>
                </a:extLst>
              </p:cNvPr>
              <p:cNvGrpSpPr/>
              <p:nvPr/>
            </p:nvGrpSpPr>
            <p:grpSpPr>
              <a:xfrm>
                <a:off x="1" y="153446"/>
                <a:ext cx="3478263" cy="6944263"/>
                <a:chOff x="1" y="153446"/>
                <a:chExt cx="3478263" cy="694426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82F8B72-3BCC-61AD-04B5-5BC3D28A6CBD}"/>
                    </a:ext>
                  </a:extLst>
                </p:cNvPr>
                <p:cNvCxnSpPr/>
                <p:nvPr/>
              </p:nvCxnSpPr>
              <p:spPr bwMode="auto">
                <a:xfrm flipH="1">
                  <a:off x="1631393" y="418419"/>
                  <a:ext cx="651204" cy="4439717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6A51830-4A35-A48D-679E-6D2C1B7E2E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2311970" y="847449"/>
                  <a:ext cx="670491" cy="4028786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7CDA25C-F85B-F3E6-E839-460643982C00}"/>
                    </a:ext>
                  </a:extLst>
                </p:cNvPr>
                <p:cNvCxnSpPr/>
                <p:nvPr/>
              </p:nvCxnSpPr>
              <p:spPr bwMode="auto">
                <a:xfrm flipH="1">
                  <a:off x="1651567" y="4894335"/>
                  <a:ext cx="665519" cy="2123548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FA20D00-634A-D31A-5966-88E94A3C9140}"/>
                    </a:ext>
                  </a:extLst>
                </p:cNvPr>
                <p:cNvCxnSpPr/>
                <p:nvPr/>
              </p:nvCxnSpPr>
              <p:spPr bwMode="auto">
                <a:xfrm flipH="1">
                  <a:off x="1150281" y="4858136"/>
                  <a:ext cx="481111" cy="1974885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815241B1-8203-7B23-14EE-7531243A31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8420" y="153446"/>
                  <a:ext cx="1035382" cy="2438121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D366F09-01A3-0B65-AA44-6A51F644AC11}"/>
                    </a:ext>
                  </a:extLst>
                </p:cNvPr>
                <p:cNvCxnSpPr/>
                <p:nvPr/>
              </p:nvCxnSpPr>
              <p:spPr bwMode="auto">
                <a:xfrm>
                  <a:off x="669681" y="1359814"/>
                  <a:ext cx="2808583" cy="16626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25667DD-6250-43CE-5B80-503EFC14A0EF}"/>
                    </a:ext>
                  </a:extLst>
                </p:cNvPr>
                <p:cNvCxnSpPr/>
                <p:nvPr/>
              </p:nvCxnSpPr>
              <p:spPr bwMode="auto">
                <a:xfrm>
                  <a:off x="262416" y="2569606"/>
                  <a:ext cx="3123756" cy="17638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974F64A-740C-F5BF-57E1-23AD7458FF99}"/>
                    </a:ext>
                  </a:extLst>
                </p:cNvPr>
                <p:cNvCxnSpPr/>
                <p:nvPr/>
              </p:nvCxnSpPr>
              <p:spPr bwMode="auto">
                <a:xfrm>
                  <a:off x="173877" y="3981372"/>
                  <a:ext cx="1586547" cy="4974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5552C4E-2390-1983-11F2-7D77DAA013D0}"/>
                    </a:ext>
                  </a:extLst>
                </p:cNvPr>
                <p:cNvCxnSpPr/>
                <p:nvPr/>
              </p:nvCxnSpPr>
              <p:spPr bwMode="auto">
                <a:xfrm>
                  <a:off x="155753" y="4349041"/>
                  <a:ext cx="3122808" cy="12274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BDDF086-9EB1-2C3F-CF7F-819B9EC13E83}"/>
                    </a:ext>
                  </a:extLst>
                </p:cNvPr>
                <p:cNvCxnSpPr>
                  <a:endCxn id="6" idx="2"/>
                </p:cNvCxnSpPr>
                <p:nvPr/>
              </p:nvCxnSpPr>
              <p:spPr bwMode="auto">
                <a:xfrm>
                  <a:off x="68099" y="4807783"/>
                  <a:ext cx="3170401" cy="118003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3DAE850-5B9A-B0FB-5102-B0F1BBB5146F}"/>
                    </a:ext>
                  </a:extLst>
                </p:cNvPr>
                <p:cNvCxnSpPr/>
                <p:nvPr/>
              </p:nvCxnSpPr>
              <p:spPr bwMode="auto">
                <a:xfrm>
                  <a:off x="1" y="5541290"/>
                  <a:ext cx="1363904" cy="155641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F398FA8-3993-9FB5-06C3-3922319D264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26638" y="6031366"/>
                  <a:ext cx="2431567" cy="1030144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7567599-F862-22E6-A835-2D88B1CBC65C}"/>
                    </a:ext>
                  </a:extLst>
                </p:cNvPr>
                <p:cNvCxnSpPr/>
                <p:nvPr/>
              </p:nvCxnSpPr>
              <p:spPr bwMode="auto">
                <a:xfrm>
                  <a:off x="173877" y="4816833"/>
                  <a:ext cx="299739" cy="1929093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04B7E78-8E51-0ECE-4941-42356662A5C8}"/>
                    </a:ext>
                  </a:extLst>
                </p:cNvPr>
                <p:cNvCxnSpPr/>
                <p:nvPr/>
              </p:nvCxnSpPr>
              <p:spPr bwMode="auto">
                <a:xfrm flipV="1">
                  <a:off x="173877" y="2585127"/>
                  <a:ext cx="280727" cy="1282547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1D68D82-B482-5823-D695-AD089A898084}"/>
                    </a:ext>
                  </a:extLst>
                </p:cNvPr>
                <p:cNvCxnSpPr/>
                <p:nvPr/>
              </p:nvCxnSpPr>
              <p:spPr bwMode="auto">
                <a:xfrm flipV="1">
                  <a:off x="454604" y="1675398"/>
                  <a:ext cx="122984" cy="909729"/>
                </a:xfrm>
                <a:prstGeom prst="lin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0817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9C955-4B6A-EE41-F9AA-53DA78EF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D2111-85E2-BE68-0BC4-753C5B6A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9C38C-F948-402A-8CEF-BD2E65F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9D0E4A6-487D-1777-3BE1-F701975E1589}"/>
              </a:ext>
            </a:extLst>
          </p:cNvPr>
          <p:cNvSpPr txBox="1">
            <a:spLocks/>
          </p:cNvSpPr>
          <p:nvPr/>
        </p:nvSpPr>
        <p:spPr bwMode="auto">
          <a:xfrm>
            <a:off x="1888621" y="335435"/>
            <a:ext cx="828087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 kern="0" dirty="0">
                <a:solidFill>
                  <a:prstClr val="black"/>
                </a:solidFill>
                <a:latin typeface="Rockwell" pitchFamily="18" charset="0"/>
              </a:rPr>
              <a:t>Secretary of War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82F995-A89A-E16C-909E-026B577F1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" y="269812"/>
            <a:ext cx="1172888" cy="1170542"/>
          </a:xfrm>
          <a:prstGeom prst="rect">
            <a:avLst/>
          </a:prstGeom>
          <a:noFill/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597865B-C088-734F-C851-6C0C33ACD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01" y="250626"/>
            <a:ext cx="1172888" cy="12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23D82-FF50-BC5E-9E92-F63EC3FEC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41" y="2667095"/>
            <a:ext cx="742353" cy="83308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54F040-BFF5-59C2-3A4E-395AA2BEE074}"/>
              </a:ext>
            </a:extLst>
          </p:cNvPr>
          <p:cNvCxnSpPr>
            <a:cxnSpLocks/>
          </p:cNvCxnSpPr>
          <p:nvPr/>
        </p:nvCxnSpPr>
        <p:spPr>
          <a:xfrm>
            <a:off x="632745" y="1515855"/>
            <a:ext cx="1092651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DE7FF2-81EE-4F5F-B712-A2A34B6713C5}"/>
              </a:ext>
            </a:extLst>
          </p:cNvPr>
          <p:cNvSpPr txBox="1"/>
          <p:nvPr/>
        </p:nvSpPr>
        <p:spPr>
          <a:xfrm>
            <a:off x="905082" y="3083637"/>
            <a:ext cx="51239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Train Warriors!</a:t>
            </a:r>
          </a:p>
          <a:p>
            <a:pPr algn="ctr"/>
            <a:endParaRPr lang="en-US" sz="2800" b="1" u="sng" dirty="0"/>
          </a:p>
          <a:p>
            <a:pPr algn="ctr"/>
            <a:r>
              <a:rPr lang="en-US" dirty="0"/>
              <a:t>“</a:t>
            </a:r>
            <a:r>
              <a:rPr lang="en-US" u="sng" dirty="0"/>
              <a:t>We must train </a:t>
            </a:r>
            <a:r>
              <a:rPr lang="en-US" dirty="0"/>
              <a:t>and we must maintain. Any moment that we are not training on our mission or maintaining our equipment is a moment we are less prepared for preventing or winning the next war.”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7970A-64F0-E853-74A7-505EA6B58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211" y="1781876"/>
            <a:ext cx="3233005" cy="41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2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6658</TotalTime>
  <Words>569</Words>
  <Application>Microsoft Office PowerPoint</Application>
  <PresentationFormat>Widescreen</PresentationFormat>
  <Paragraphs>156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Gill Sans</vt:lpstr>
      <vt:lpstr>Rockwell</vt:lpstr>
      <vt:lpstr>Office Theme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FY24 – Exercise Flying Calendar</vt:lpstr>
      <vt:lpstr>FY25 – Exercise Flying Calendar</vt:lpstr>
      <vt:lpstr>PowerPoint Presentation</vt:lpstr>
      <vt:lpstr>William Tell 2023</vt:lpstr>
      <vt:lpstr>William Tell 2023</vt:lpstr>
      <vt:lpstr>William Tell 2025</vt:lpstr>
      <vt:lpstr>Why Savannah?</vt:lpstr>
      <vt:lpstr>Questions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Savannah CRTC</dc:title>
  <dc:creator>TRUSCHELLI, JOSEPH M Capt USAF ANG 165 AW/PA</dc:creator>
  <cp:lastModifiedBy>Nealey, Donna</cp:lastModifiedBy>
  <cp:revision>75</cp:revision>
  <dcterms:created xsi:type="dcterms:W3CDTF">2023-02-07T18:56:48Z</dcterms:created>
  <dcterms:modified xsi:type="dcterms:W3CDTF">2025-12-03T14:48:57Z</dcterms:modified>
</cp:coreProperties>
</file>